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7" r:id="rId20"/>
    <p:sldId id="278" r:id="rId21"/>
    <p:sldId id="274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1572" y="-1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AI Introduction &amp; Python </a:t>
            </a:r>
            <a:r>
              <a:rPr lang="en-US" dirty="0" smtClean="0"/>
              <a:t>Foundations</a:t>
            </a:r>
          </a:p>
          <a:p>
            <a:r>
              <a:rPr lang="en-US" dirty="0" smtClean="0"/>
              <a:t>Dr. Tariq </a:t>
            </a:r>
            <a:r>
              <a:rPr lang="en-US" dirty="0" err="1" smtClean="0"/>
              <a:t>Sadad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AI &amp; 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23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C:\Users\SIS\Downloads\ChatGPT Image Jan 23, 2026, 09_02_28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" y="76200"/>
            <a:ext cx="9141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45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MCQs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/>
              <a:t>Q1. Who proposed the Turing Test?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A) John McCarthy</a:t>
            </a:r>
            <a:br>
              <a:rPr lang="en-US" dirty="0"/>
            </a:br>
            <a:r>
              <a:rPr lang="en-US" dirty="0"/>
              <a:t>B) Alan Turing </a:t>
            </a:r>
            <a:br>
              <a:rPr lang="en-US" dirty="0"/>
            </a:br>
            <a:r>
              <a:rPr lang="en-US" dirty="0"/>
              <a:t>C) Geoffrey Hinton</a:t>
            </a:r>
            <a:br>
              <a:rPr lang="en-US" dirty="0"/>
            </a:br>
            <a:r>
              <a:rPr lang="en-US" dirty="0"/>
              <a:t>D) </a:t>
            </a:r>
            <a:r>
              <a:rPr lang="en-US" dirty="0" err="1" smtClean="0"/>
              <a:t>Elon</a:t>
            </a:r>
            <a:r>
              <a:rPr lang="en-US" dirty="0" smtClean="0"/>
              <a:t> Musk</a:t>
            </a:r>
          </a:p>
          <a:p>
            <a:r>
              <a:rPr lang="en-US" b="1" dirty="0"/>
              <a:t>Q2. Early AI systems mainly worked on: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A) Learning from data</a:t>
            </a:r>
            <a:br>
              <a:rPr lang="en-US" dirty="0"/>
            </a:br>
            <a:r>
              <a:rPr lang="en-US" dirty="0"/>
              <a:t>B) Neural networks</a:t>
            </a:r>
            <a:br>
              <a:rPr lang="en-US" dirty="0"/>
            </a:br>
            <a:r>
              <a:rPr lang="en-US" dirty="0"/>
              <a:t>C) Fixed rules </a:t>
            </a:r>
            <a:br>
              <a:rPr lang="en-US" dirty="0"/>
            </a:br>
            <a:r>
              <a:rPr lang="en-US" dirty="0"/>
              <a:t>D) Cloud computing</a:t>
            </a:r>
          </a:p>
        </p:txBody>
      </p:sp>
    </p:spTree>
    <p:extLst>
      <p:ext uri="{BB962C8B-B14F-4D97-AF65-F5344CB8AC3E}">
        <p14:creationId xmlns:p14="http://schemas.microsoft.com/office/powerpoint/2010/main" val="134421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Q3. AI Winter refers to: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A) Cold weather computing</a:t>
            </a:r>
            <a:br>
              <a:rPr lang="en-US" dirty="0"/>
            </a:br>
            <a:r>
              <a:rPr lang="en-US" dirty="0"/>
              <a:t>B) Slow internet</a:t>
            </a:r>
            <a:br>
              <a:rPr lang="en-US" dirty="0"/>
            </a:br>
            <a:r>
              <a:rPr lang="en-US" dirty="0"/>
              <a:t>C) Decline in AI funding and progress </a:t>
            </a:r>
            <a:br>
              <a:rPr lang="en-US" dirty="0"/>
            </a:br>
            <a:r>
              <a:rPr lang="en-US" dirty="0"/>
              <a:t>D) AI security </a:t>
            </a:r>
            <a:r>
              <a:rPr lang="en-US" dirty="0" smtClean="0"/>
              <a:t>issues</a:t>
            </a:r>
          </a:p>
          <a:p>
            <a:r>
              <a:rPr lang="en-US" b="1" dirty="0"/>
              <a:t>Q4. Which factor helped AI grow rapidly after 2010?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A) Less data</a:t>
            </a:r>
            <a:br>
              <a:rPr lang="en-US" dirty="0"/>
            </a:br>
            <a:r>
              <a:rPr lang="en-US" dirty="0"/>
              <a:t>B) Slower CPUs</a:t>
            </a:r>
            <a:br>
              <a:rPr lang="en-US" dirty="0"/>
            </a:br>
            <a:r>
              <a:rPr lang="en-US" dirty="0"/>
              <a:t>C) Powerful GPUs </a:t>
            </a:r>
            <a:br>
              <a:rPr lang="en-US" dirty="0"/>
            </a:br>
            <a:r>
              <a:rPr lang="en-US" dirty="0"/>
              <a:t>D) Rule-based systems</a:t>
            </a:r>
          </a:p>
        </p:txBody>
      </p:sp>
    </p:spTree>
    <p:extLst>
      <p:ext uri="{BB962C8B-B14F-4D97-AF65-F5344CB8AC3E}">
        <p14:creationId xmlns:p14="http://schemas.microsoft.com/office/powerpoint/2010/main" val="72743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/>
              <a:t>Q5. Generative AI is mainly used to: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A) Store data</a:t>
            </a:r>
            <a:br>
              <a:rPr lang="en-US" dirty="0"/>
            </a:br>
            <a:r>
              <a:rPr lang="en-US" dirty="0"/>
              <a:t>B) Create new content </a:t>
            </a:r>
            <a:br>
              <a:rPr lang="en-US" dirty="0"/>
            </a:br>
            <a:r>
              <a:rPr lang="en-US" dirty="0"/>
              <a:t>C) Only predict values</a:t>
            </a:r>
            <a:br>
              <a:rPr lang="en-US" dirty="0"/>
            </a:br>
            <a:r>
              <a:rPr lang="en-US" dirty="0"/>
              <a:t>D) Replace databases</a:t>
            </a:r>
          </a:p>
        </p:txBody>
      </p:sp>
    </p:spTree>
    <p:extLst>
      <p:ext uri="{BB962C8B-B14F-4D97-AF65-F5344CB8AC3E}">
        <p14:creationId xmlns:p14="http://schemas.microsoft.com/office/powerpoint/2010/main" val="16827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WHY AI IS BOOMING NOW</a:t>
            </a:r>
            <a:r>
              <a:rPr lang="en-US" b="1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 smtClean="0"/>
              <a:t>Why </a:t>
            </a:r>
            <a:r>
              <a:rPr lang="en-US" b="1" dirty="0"/>
              <a:t>AI is Growing Rapidly?</a:t>
            </a:r>
          </a:p>
          <a:p>
            <a:r>
              <a:rPr lang="en-US" dirty="0"/>
              <a:t>Big data availability</a:t>
            </a:r>
          </a:p>
          <a:p>
            <a:r>
              <a:rPr lang="en-US" dirty="0"/>
              <a:t>Powerful GPUs</a:t>
            </a:r>
          </a:p>
          <a:p>
            <a:r>
              <a:rPr lang="en-US" dirty="0"/>
              <a:t>Cloud computing</a:t>
            </a:r>
          </a:p>
          <a:p>
            <a:r>
              <a:rPr lang="en-US" dirty="0"/>
              <a:t>Better algorithms</a:t>
            </a:r>
          </a:p>
          <a:p>
            <a:r>
              <a:rPr lang="en-US" dirty="0"/>
              <a:t>Open-source tools</a:t>
            </a:r>
          </a:p>
          <a:p>
            <a:r>
              <a:rPr lang="en-US" dirty="0" smtClean="0"/>
              <a:t>      </a:t>
            </a:r>
            <a:r>
              <a:rPr lang="en-US" b="1" dirty="0"/>
              <a:t>Formula: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Data + Compute + Algorithms = AI Boom</a:t>
            </a:r>
          </a:p>
          <a:p>
            <a:endParaRPr lang="en-US" dirty="0"/>
          </a:p>
        </p:txBody>
      </p:sp>
      <p:sp>
        <p:nvSpPr>
          <p:cNvPr id="4" name="Sun 3"/>
          <p:cNvSpPr/>
          <p:nvPr/>
        </p:nvSpPr>
        <p:spPr>
          <a:xfrm>
            <a:off x="685800" y="4513997"/>
            <a:ext cx="457200" cy="457200"/>
          </a:xfrm>
          <a:prstGeom prst="su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The relationship between big data, cloud computing, and artificial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019157"/>
            <a:ext cx="5105400" cy="296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45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ML PROJECT LIFECYCLE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ML </a:t>
            </a:r>
            <a:r>
              <a:rPr lang="en-US" b="1" dirty="0"/>
              <a:t>Project Lifecycle</a:t>
            </a:r>
          </a:p>
          <a:p>
            <a:pPr lvl="1"/>
            <a:r>
              <a:rPr lang="en-US" dirty="0"/>
              <a:t>Problem Definition</a:t>
            </a:r>
          </a:p>
          <a:p>
            <a:pPr lvl="1"/>
            <a:r>
              <a:rPr lang="en-US" dirty="0"/>
              <a:t>Data Collection</a:t>
            </a:r>
          </a:p>
          <a:p>
            <a:pPr lvl="1"/>
            <a:r>
              <a:rPr lang="en-US" dirty="0"/>
              <a:t>Data Preprocessing</a:t>
            </a:r>
          </a:p>
          <a:p>
            <a:pPr lvl="1"/>
            <a:r>
              <a:rPr lang="en-US" dirty="0"/>
              <a:t>Model Selection</a:t>
            </a:r>
          </a:p>
          <a:p>
            <a:pPr lvl="1"/>
            <a:r>
              <a:rPr lang="en-US" dirty="0"/>
              <a:t>Training</a:t>
            </a:r>
          </a:p>
          <a:p>
            <a:pPr lvl="1"/>
            <a:r>
              <a:rPr lang="en-US" dirty="0"/>
              <a:t>Evaluation</a:t>
            </a:r>
          </a:p>
          <a:p>
            <a:pPr lvl="1"/>
            <a:r>
              <a:rPr lang="en-US" dirty="0"/>
              <a:t>Deployment</a:t>
            </a:r>
          </a:p>
          <a:p>
            <a:pPr lvl="1"/>
            <a:r>
              <a:rPr lang="en-US" dirty="0"/>
              <a:t>Monitoring</a:t>
            </a:r>
          </a:p>
          <a:p>
            <a:endParaRPr lang="en-US" dirty="0"/>
          </a:p>
        </p:txBody>
      </p:sp>
      <p:pic>
        <p:nvPicPr>
          <p:cNvPr id="11266" name="Picture 2" descr="Every Step of the Machine Learning Life Cycle Simply Explained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057400"/>
            <a:ext cx="4724400" cy="395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77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TRADITIONAL AI vs GENERATIVE AI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683945571"/>
              </p:ext>
            </p:extLst>
          </p:nvPr>
        </p:nvGraphicFramePr>
        <p:xfrm>
          <a:off x="1600200" y="1600200"/>
          <a:ext cx="5791200" cy="1827180"/>
        </p:xfrm>
        <a:graphic>
          <a:graphicData uri="http://schemas.openxmlformats.org/drawingml/2006/table">
            <a:tbl>
              <a:tblPr/>
              <a:tblGrid>
                <a:gridCol w="2895600"/>
                <a:gridCol w="2895600"/>
              </a:tblGrid>
              <a:tr h="364467">
                <a:tc>
                  <a:txBody>
                    <a:bodyPr/>
                    <a:lstStyle/>
                    <a:p>
                      <a:r>
                        <a:rPr lang="en-US" sz="1800"/>
                        <a:t>Traditional AI</a:t>
                      </a:r>
                    </a:p>
                  </a:txBody>
                  <a:tcPr marL="91117" marR="91117" marT="45558" marB="455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Generative AI</a:t>
                      </a:r>
                    </a:p>
                  </a:txBody>
                  <a:tcPr marL="91117" marR="91117" marT="45558" marB="455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64467">
                <a:tc>
                  <a:txBody>
                    <a:bodyPr/>
                    <a:lstStyle/>
                    <a:p>
                      <a:r>
                        <a:rPr lang="en-US" sz="1800"/>
                        <a:t>Predicts</a:t>
                      </a:r>
                    </a:p>
                  </a:txBody>
                  <a:tcPr marL="91117" marR="91117" marT="45558" marB="455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Creates</a:t>
                      </a:r>
                    </a:p>
                  </a:txBody>
                  <a:tcPr marL="91117" marR="91117" marT="45558" marB="455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64467">
                <a:tc>
                  <a:txBody>
                    <a:bodyPr/>
                    <a:lstStyle/>
                    <a:p>
                      <a:r>
                        <a:rPr lang="en-US" sz="1800"/>
                        <a:t>Fixed output</a:t>
                      </a:r>
                    </a:p>
                  </a:txBody>
                  <a:tcPr marL="91117" marR="91117" marT="45558" marB="455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Creative output</a:t>
                      </a:r>
                    </a:p>
                  </a:txBody>
                  <a:tcPr marL="91117" marR="91117" marT="45558" marB="455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64467">
                <a:tc>
                  <a:txBody>
                    <a:bodyPr/>
                    <a:lstStyle/>
                    <a:p>
                      <a:r>
                        <a:rPr lang="en-US" sz="1800"/>
                        <a:t>Rule-based</a:t>
                      </a:r>
                    </a:p>
                  </a:txBody>
                  <a:tcPr marL="91117" marR="91117" marT="45558" marB="455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Data-driven</a:t>
                      </a:r>
                    </a:p>
                  </a:txBody>
                  <a:tcPr marL="91117" marR="91117" marT="45558" marB="455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64467">
                <a:tc>
                  <a:txBody>
                    <a:bodyPr/>
                    <a:lstStyle/>
                    <a:p>
                      <a:r>
                        <a:rPr lang="en-US" sz="1800"/>
                        <a:t>Limited interaction</a:t>
                      </a:r>
                    </a:p>
                  </a:txBody>
                  <a:tcPr marL="91117" marR="91117" marT="45558" marB="455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Conversational</a:t>
                      </a:r>
                    </a:p>
                  </a:txBody>
                  <a:tcPr marL="91117" marR="91117" marT="45558" marB="455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288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SIS\Downloads\ChatGPT Image Jan 23, 2026, 10_20_33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1"/>
            <a:ext cx="8839200" cy="609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49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D:\KPITB\Figures\176130229188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1"/>
            <a:ext cx="9144000" cy="670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43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for AI &amp;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 smtClean="0"/>
              <a:t>Why </a:t>
            </a:r>
            <a:r>
              <a:rPr lang="en-US" b="1" dirty="0"/>
              <a:t>we start with Python?</a:t>
            </a:r>
            <a:endParaRPr lang="en-US" dirty="0"/>
          </a:p>
          <a:p>
            <a:pPr lvl="1"/>
            <a:r>
              <a:rPr lang="en-US" dirty="0"/>
              <a:t>Python is the </a:t>
            </a:r>
            <a:r>
              <a:rPr lang="en-US" b="1" dirty="0"/>
              <a:t>language of AI</a:t>
            </a:r>
            <a:endParaRPr lang="en-US" dirty="0"/>
          </a:p>
          <a:p>
            <a:pPr lvl="1"/>
            <a:r>
              <a:rPr lang="en-US" dirty="0"/>
              <a:t>Easy to learn, powerful to use</a:t>
            </a:r>
          </a:p>
          <a:p>
            <a:pPr lvl="1"/>
            <a:r>
              <a:rPr lang="en-US" dirty="0"/>
              <a:t>Used in </a:t>
            </a:r>
            <a:r>
              <a:rPr lang="en-US" b="1" dirty="0"/>
              <a:t>industry + research</a:t>
            </a:r>
            <a:endParaRPr lang="en-US" dirty="0"/>
          </a:p>
          <a:p>
            <a:endParaRPr lang="en-US" dirty="0"/>
          </a:p>
        </p:txBody>
      </p:sp>
      <p:pic>
        <p:nvPicPr>
          <p:cNvPr id="16386" name="Picture 2" descr="Python as a prerequisite to Data Science - Proxif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316014"/>
            <a:ext cx="5867400" cy="281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584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Artificial Intelligence (AI)?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 smtClean="0"/>
              <a:t>AI </a:t>
            </a:r>
            <a:r>
              <a:rPr lang="en-US" dirty="0" smtClean="0"/>
              <a:t>is </a:t>
            </a:r>
            <a:r>
              <a:rPr lang="en-US" dirty="0"/>
              <a:t>the ability of machines to:</a:t>
            </a:r>
          </a:p>
          <a:p>
            <a:pPr lvl="1"/>
            <a:r>
              <a:rPr lang="en-US" dirty="0"/>
              <a:t>Think intelligently</a:t>
            </a:r>
          </a:p>
          <a:p>
            <a:pPr lvl="1"/>
            <a:r>
              <a:rPr lang="en-US" dirty="0"/>
              <a:t>Learn from data</a:t>
            </a:r>
          </a:p>
          <a:p>
            <a:pPr lvl="1"/>
            <a:r>
              <a:rPr lang="en-US" dirty="0"/>
              <a:t>Make decisions</a:t>
            </a:r>
          </a:p>
          <a:p>
            <a:pPr lvl="1"/>
            <a:r>
              <a:rPr lang="en-US" dirty="0"/>
              <a:t>Solve problems like </a:t>
            </a:r>
            <a:r>
              <a:rPr lang="en-US" dirty="0" smtClean="0"/>
              <a:t>humans</a:t>
            </a:r>
          </a:p>
          <a:p>
            <a:r>
              <a:rPr lang="en-US" b="1" dirty="0"/>
              <a:t>In short: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   </a:t>
            </a:r>
            <a:r>
              <a:rPr lang="en-US" i="1" dirty="0" smtClean="0"/>
              <a:t>Machines </a:t>
            </a:r>
            <a:r>
              <a:rPr lang="en-US" i="1" dirty="0"/>
              <a:t>that act smart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027" name="Picture 3" descr="D:\KPITB\Figures\0_CFa96q_fBb2i7D1_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905000"/>
            <a:ext cx="35052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xplosion 1 3"/>
          <p:cNvSpPr/>
          <p:nvPr/>
        </p:nvSpPr>
        <p:spPr>
          <a:xfrm>
            <a:off x="746078" y="4038600"/>
            <a:ext cx="609600" cy="571500"/>
          </a:xfrm>
          <a:prstGeom prst="irregularSeal1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Python is #1 for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/>
              <a:t>Why Python for AI &amp; ML?</a:t>
            </a:r>
          </a:p>
          <a:p>
            <a:pPr lvl="1"/>
            <a:r>
              <a:rPr lang="en-US" dirty="0" smtClean="0"/>
              <a:t>Simple </a:t>
            </a:r>
            <a:r>
              <a:rPr lang="en-US" dirty="0"/>
              <a:t>&amp; readable syntax</a:t>
            </a:r>
          </a:p>
          <a:p>
            <a:pPr lvl="1"/>
            <a:r>
              <a:rPr lang="en-US" dirty="0" smtClean="0"/>
              <a:t>Huge </a:t>
            </a:r>
            <a:r>
              <a:rPr lang="en-US" dirty="0"/>
              <a:t>AI ecosystem (</a:t>
            </a:r>
            <a:r>
              <a:rPr lang="en-US" dirty="0" err="1"/>
              <a:t>NumPy</a:t>
            </a:r>
            <a:r>
              <a:rPr lang="en-US" dirty="0"/>
              <a:t>, Pandas, </a:t>
            </a:r>
            <a:r>
              <a:rPr lang="en-US" dirty="0" err="1"/>
              <a:t>TensorFlow</a:t>
            </a:r>
            <a:r>
              <a:rPr lang="en-US" dirty="0"/>
              <a:t>)</a:t>
            </a:r>
          </a:p>
          <a:p>
            <a:pPr lvl="1"/>
            <a:r>
              <a:rPr lang="en-US" dirty="0" smtClean="0"/>
              <a:t>Fast </a:t>
            </a:r>
            <a:r>
              <a:rPr lang="en-US" dirty="0"/>
              <a:t>prototyping</a:t>
            </a:r>
          </a:p>
          <a:p>
            <a:pPr lvl="1"/>
            <a:r>
              <a:rPr lang="en-US" dirty="0" smtClean="0"/>
              <a:t>Industry </a:t>
            </a:r>
            <a:r>
              <a:rPr lang="en-US" dirty="0"/>
              <a:t>&amp; academic standard</a:t>
            </a:r>
          </a:p>
          <a:p>
            <a:r>
              <a:rPr lang="en-US" dirty="0" smtClean="0"/>
              <a:t>      </a:t>
            </a:r>
            <a:r>
              <a:rPr lang="en-US" i="1" dirty="0" smtClean="0"/>
              <a:t>You </a:t>
            </a:r>
            <a:r>
              <a:rPr lang="en-US" i="1" dirty="0"/>
              <a:t>focus on logic, not syntax</a:t>
            </a:r>
            <a:endParaRPr lang="en-US" dirty="0"/>
          </a:p>
          <a:p>
            <a:endParaRPr lang="en-US" dirty="0"/>
          </a:p>
        </p:txBody>
      </p:sp>
      <p:sp>
        <p:nvSpPr>
          <p:cNvPr id="4" name="Quad Arrow Callout 3"/>
          <p:cNvSpPr/>
          <p:nvPr/>
        </p:nvSpPr>
        <p:spPr>
          <a:xfrm>
            <a:off x="609600" y="3657600"/>
            <a:ext cx="457200" cy="457200"/>
          </a:xfrm>
          <a:prstGeom prst="quadArrow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0" name="Picture 2" descr="Introduction to Techlatest.net Python AI &amp; ML Kit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114800"/>
            <a:ext cx="424815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60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AI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print("Welcome to AI &amp; Machine Learning")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Try</a:t>
            </a:r>
            <a:r>
              <a:rPr lang="en-US" dirty="0"/>
              <a:t>:</a:t>
            </a:r>
          </a:p>
          <a:p>
            <a:r>
              <a:rPr lang="en-US" dirty="0"/>
              <a:t>Print your name</a:t>
            </a:r>
          </a:p>
          <a:p>
            <a:r>
              <a:rPr lang="en-US" dirty="0"/>
              <a:t>Simple calculation</a:t>
            </a:r>
          </a:p>
          <a:p>
            <a:endParaRPr lang="en-US" dirty="0"/>
          </a:p>
        </p:txBody>
      </p:sp>
      <p:sp>
        <p:nvSpPr>
          <p:cNvPr id="4" name="AutoShape 2" descr="Python Program to Print Hello World - GeeksforGee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Python Program to Print Hello World - GeeksforGeek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Python Program to Print Hello World - GeeksforGeek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D:\KPITB\Figures\print-hello-world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36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001399"/>
            <a:ext cx="6553199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926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/>
              <a:t>Python </a:t>
            </a:r>
            <a:r>
              <a:rPr lang="en-US" b="1" dirty="0" smtClean="0"/>
              <a:t>Topics</a:t>
            </a:r>
          </a:p>
          <a:p>
            <a:pPr lvl="1"/>
            <a:r>
              <a:rPr lang="en-US" b="1" dirty="0" smtClean="0"/>
              <a:t>Arrays </a:t>
            </a:r>
            <a:r>
              <a:rPr lang="en-US" b="1" dirty="0"/>
              <a:t>(</a:t>
            </a:r>
            <a:r>
              <a:rPr lang="en-US" b="1" dirty="0" err="1" smtClean="0"/>
              <a:t>NumPy</a:t>
            </a:r>
            <a:r>
              <a:rPr lang="en-US" b="1" dirty="0" smtClean="0"/>
              <a:t>)</a:t>
            </a:r>
            <a:endParaRPr lang="en-US" dirty="0" smtClean="0"/>
          </a:p>
          <a:p>
            <a:pPr lvl="1"/>
            <a:r>
              <a:rPr lang="en-US" b="1" dirty="0" err="1" smtClean="0"/>
              <a:t>DataFrames</a:t>
            </a:r>
            <a:r>
              <a:rPr lang="en-US" b="1" dirty="0" smtClean="0"/>
              <a:t> </a:t>
            </a:r>
            <a:r>
              <a:rPr lang="en-US" b="1" dirty="0"/>
              <a:t>(</a:t>
            </a:r>
            <a:r>
              <a:rPr lang="en-US" b="1" dirty="0" smtClean="0"/>
              <a:t>Pandas)</a:t>
            </a:r>
            <a:endParaRPr lang="en-US" dirty="0" smtClean="0"/>
          </a:p>
          <a:p>
            <a:pPr lvl="1"/>
            <a:r>
              <a:rPr lang="en-US" b="1" dirty="0" smtClean="0"/>
              <a:t>Data Manipulation</a:t>
            </a:r>
          </a:p>
          <a:p>
            <a:pPr lvl="1"/>
            <a:endParaRPr lang="en-US" dirty="0"/>
          </a:p>
          <a:p>
            <a:r>
              <a:rPr lang="en-US" dirty="0" smtClean="0"/>
              <a:t>  </a:t>
            </a:r>
            <a:r>
              <a:rPr lang="en-US" i="1" dirty="0"/>
              <a:t> </a:t>
            </a:r>
            <a:r>
              <a:rPr lang="en-US" i="1" dirty="0" smtClean="0"/>
              <a:t>    These </a:t>
            </a:r>
            <a:r>
              <a:rPr lang="en-US" i="1" dirty="0"/>
              <a:t>are the foundation of all AI work</a:t>
            </a:r>
            <a:endParaRPr lang="en-US" dirty="0"/>
          </a:p>
          <a:p>
            <a:endParaRPr lang="en-US" dirty="0"/>
          </a:p>
        </p:txBody>
      </p:sp>
      <p:sp>
        <p:nvSpPr>
          <p:cNvPr id="4" name="Smiley Face 3"/>
          <p:cNvSpPr/>
          <p:nvPr/>
        </p:nvSpPr>
        <p:spPr>
          <a:xfrm>
            <a:off x="701566" y="3520966"/>
            <a:ext cx="533400" cy="609600"/>
          </a:xfrm>
          <a:prstGeom prst="smileyFac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78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Python for Numbers – </a:t>
            </a:r>
            <a:r>
              <a:rPr lang="en-US" b="1" dirty="0" err="1"/>
              <a:t>NumPy</a:t>
            </a:r>
            <a:r>
              <a:rPr lang="en-US" b="1" dirty="0"/>
              <a:t> (Preview</a:t>
            </a:r>
            <a:r>
              <a:rPr lang="en-US" b="1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371600"/>
            <a:ext cx="8503920" cy="472744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err="1" smtClean="0"/>
              <a:t>NumPy</a:t>
            </a:r>
            <a:r>
              <a:rPr lang="en-US" b="1" dirty="0" smtClean="0"/>
              <a:t> </a:t>
            </a:r>
            <a:r>
              <a:rPr lang="en-US" b="1" dirty="0"/>
              <a:t>Arrays</a:t>
            </a:r>
          </a:p>
          <a:p>
            <a:pPr lvl="1"/>
            <a:r>
              <a:rPr lang="en-US" dirty="0"/>
              <a:t>Used for numerical data</a:t>
            </a:r>
          </a:p>
          <a:p>
            <a:pPr lvl="1"/>
            <a:r>
              <a:rPr lang="en-US" dirty="0"/>
              <a:t>Faster than normal Python lists</a:t>
            </a:r>
          </a:p>
          <a:p>
            <a:pPr lvl="1"/>
            <a:r>
              <a:rPr lang="en-US" dirty="0"/>
              <a:t>Base of ML &amp; Deep Learning</a:t>
            </a:r>
          </a:p>
          <a:p>
            <a:r>
              <a:rPr lang="en-US" i="1" dirty="0" smtClean="0"/>
              <a:t>ML </a:t>
            </a:r>
            <a:r>
              <a:rPr lang="en-US" i="1" dirty="0"/>
              <a:t>models work on </a:t>
            </a:r>
            <a:r>
              <a:rPr lang="en-US" i="1" dirty="0" smtClean="0"/>
              <a:t>numbers</a:t>
            </a:r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Memory </a:t>
            </a:r>
            <a:r>
              <a:rPr lang="en-US" b="1" dirty="0"/>
              <a:t>Tip:</a:t>
            </a:r>
            <a:endParaRPr lang="en-US" dirty="0"/>
          </a:p>
          <a:p>
            <a:pPr lvl="1"/>
            <a:r>
              <a:rPr lang="en-US" dirty="0" err="1"/>
              <a:t>NumPy</a:t>
            </a:r>
            <a:r>
              <a:rPr lang="en-US" dirty="0"/>
              <a:t> = Numbers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9458" name="Picture 2" descr="NumPy: the absolute basics for beginners — NumPy v2.5.dev0 Manua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267074"/>
            <a:ext cx="7391400" cy="199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23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for Tables – Pandas (Preview)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/>
              <a:t>Pandas </a:t>
            </a:r>
            <a:r>
              <a:rPr lang="en-US" b="1" dirty="0" err="1"/>
              <a:t>DataFrames</a:t>
            </a:r>
            <a:endParaRPr lang="en-US" b="1" dirty="0"/>
          </a:p>
          <a:p>
            <a:pPr lvl="1"/>
            <a:r>
              <a:rPr lang="en-US" dirty="0"/>
              <a:t>Data in rows &amp; columns</a:t>
            </a:r>
          </a:p>
          <a:p>
            <a:pPr lvl="1"/>
            <a:r>
              <a:rPr lang="en-US" dirty="0"/>
              <a:t>Like Excel in Python</a:t>
            </a:r>
          </a:p>
          <a:p>
            <a:pPr lvl="1"/>
            <a:r>
              <a:rPr lang="en-US" dirty="0"/>
              <a:t>Used with real datasets (CSV, Excel)</a:t>
            </a:r>
          </a:p>
          <a:p>
            <a:pPr lvl="2"/>
            <a:r>
              <a:rPr lang="en-US" dirty="0" smtClean="0"/>
              <a:t> </a:t>
            </a:r>
            <a:r>
              <a:rPr lang="en-US" i="1" dirty="0"/>
              <a:t>Most AI datasets use </a:t>
            </a:r>
            <a:r>
              <a:rPr lang="en-US" i="1" dirty="0" smtClean="0"/>
              <a:t>Pandas</a:t>
            </a:r>
          </a:p>
          <a:p>
            <a:r>
              <a:rPr lang="en-US" b="1" dirty="0"/>
              <a:t>Memory Tip:</a:t>
            </a:r>
            <a:endParaRPr lang="en-US" dirty="0"/>
          </a:p>
          <a:p>
            <a:pPr lvl="1"/>
            <a:r>
              <a:rPr lang="en-US" dirty="0"/>
              <a:t>Pandas = Tables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0482" name="Picture 2" descr="Pandas DataFrame - GeeksforGee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483" y="3276600"/>
            <a:ext cx="3886200" cy="242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80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Manipulation (Very Important)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/>
              <a:t>Data Manipulation</a:t>
            </a:r>
          </a:p>
          <a:p>
            <a:pPr lvl="1"/>
            <a:r>
              <a:rPr lang="en-US" dirty="0"/>
              <a:t>Using Python we:</a:t>
            </a:r>
          </a:p>
          <a:p>
            <a:pPr lvl="1"/>
            <a:r>
              <a:rPr lang="en-US" dirty="0"/>
              <a:t>Filter data</a:t>
            </a:r>
          </a:p>
          <a:p>
            <a:pPr lvl="1"/>
            <a:r>
              <a:rPr lang="en-US" dirty="0"/>
              <a:t>Sort data</a:t>
            </a:r>
          </a:p>
          <a:p>
            <a:pPr lvl="1"/>
            <a:r>
              <a:rPr lang="en-US" dirty="0"/>
              <a:t>Clean missing values</a:t>
            </a:r>
          </a:p>
          <a:p>
            <a:pPr lvl="1"/>
            <a:r>
              <a:rPr lang="en-US" dirty="0"/>
              <a:t>Prepare data for ML</a:t>
            </a:r>
          </a:p>
          <a:p>
            <a:r>
              <a:rPr lang="en-US" dirty="0" smtClean="0"/>
              <a:t> </a:t>
            </a:r>
            <a:r>
              <a:rPr lang="en-US" i="1" dirty="0"/>
              <a:t>70% of AI work is data handling</a:t>
            </a:r>
            <a:endParaRPr lang="en-US" dirty="0"/>
          </a:p>
          <a:p>
            <a:r>
              <a:rPr lang="en-US" b="1" dirty="0"/>
              <a:t>Memory Tip:</a:t>
            </a:r>
            <a:endParaRPr lang="en-US" dirty="0"/>
          </a:p>
          <a:p>
            <a:pPr lvl="1"/>
            <a:r>
              <a:rPr lang="en-US" dirty="0"/>
              <a:t>Manipulation = Cleaning</a:t>
            </a:r>
          </a:p>
          <a:p>
            <a:endParaRPr lang="en-US" dirty="0"/>
          </a:p>
        </p:txBody>
      </p:sp>
      <p:pic>
        <p:nvPicPr>
          <p:cNvPr id="21506" name="Picture 2" descr="Data Preprocessing and Workflow of a Machine Learning Project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828800"/>
            <a:ext cx="4648200" cy="205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22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TASK 1: </a:t>
            </a:r>
            <a:r>
              <a:rPr lang="en-US" b="1" dirty="0" err="1"/>
              <a:t>NumPy</a:t>
            </a:r>
            <a:r>
              <a:rPr lang="en-US" b="1" dirty="0"/>
              <a:t> Arrays (Numbers</a:t>
            </a:r>
            <a:r>
              <a:rPr lang="en-US" b="1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371600"/>
            <a:ext cx="8503920" cy="5029200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Objective</a:t>
            </a:r>
            <a:endParaRPr lang="en-US" b="1" dirty="0"/>
          </a:p>
          <a:p>
            <a:pPr lvl="1"/>
            <a:r>
              <a:rPr lang="en-US" dirty="0"/>
              <a:t>Understand how AI works with </a:t>
            </a:r>
            <a:r>
              <a:rPr lang="en-US" b="1" dirty="0"/>
              <a:t>numerical data</a:t>
            </a:r>
            <a:r>
              <a:rPr lang="en-US" dirty="0"/>
              <a:t> using </a:t>
            </a:r>
            <a:r>
              <a:rPr lang="en-US" dirty="0" err="1"/>
              <a:t>NumPy</a:t>
            </a:r>
            <a:r>
              <a:rPr lang="en-US" dirty="0"/>
              <a:t> arrays.</a:t>
            </a:r>
          </a:p>
          <a:p>
            <a:r>
              <a:rPr lang="en-US" b="1" dirty="0" smtClean="0"/>
              <a:t>Task</a:t>
            </a:r>
            <a:endParaRPr lang="en-US" b="1" dirty="0"/>
          </a:p>
          <a:p>
            <a:pPr lvl="1"/>
            <a:r>
              <a:rPr lang="en-US" dirty="0"/>
              <a:t>Create a </a:t>
            </a:r>
            <a:r>
              <a:rPr lang="en-US" dirty="0" err="1"/>
              <a:t>NumPy</a:t>
            </a:r>
            <a:r>
              <a:rPr lang="en-US" dirty="0"/>
              <a:t> array with the values</a:t>
            </a:r>
            <a:r>
              <a:rPr lang="en-US" dirty="0" smtClean="0"/>
              <a:t>: 5</a:t>
            </a:r>
            <a:r>
              <a:rPr lang="en-US" dirty="0"/>
              <a:t>, 10, 15, 20, 25</a:t>
            </a:r>
          </a:p>
          <a:p>
            <a:pPr lvl="1"/>
            <a:r>
              <a:rPr lang="en-US" dirty="0"/>
              <a:t>Print the array</a:t>
            </a:r>
          </a:p>
          <a:p>
            <a:r>
              <a:rPr lang="en-US" dirty="0"/>
              <a:t>Find:</a:t>
            </a:r>
          </a:p>
          <a:p>
            <a:pPr lvl="1"/>
            <a:r>
              <a:rPr lang="en-US" dirty="0"/>
              <a:t>Sum</a:t>
            </a:r>
          </a:p>
          <a:p>
            <a:pPr lvl="1"/>
            <a:r>
              <a:rPr lang="en-US" dirty="0"/>
              <a:t>Mean</a:t>
            </a:r>
          </a:p>
          <a:p>
            <a:pPr lvl="1"/>
            <a:r>
              <a:rPr lang="en-US" dirty="0"/>
              <a:t>Maximum value</a:t>
            </a:r>
          </a:p>
          <a:p>
            <a:r>
              <a:rPr lang="en-US" b="1" dirty="0" smtClean="0"/>
              <a:t>Starter </a:t>
            </a:r>
            <a:r>
              <a:rPr lang="en-US" b="1" dirty="0"/>
              <a:t>Code</a:t>
            </a:r>
          </a:p>
          <a:p>
            <a:pPr marL="274320" lvl="1" indent="0">
              <a:buNone/>
            </a:pPr>
            <a:r>
              <a:rPr lang="en-US" dirty="0" smtClean="0"/>
              <a:t>	import </a:t>
            </a:r>
            <a:r>
              <a:rPr lang="en-US" dirty="0" err="1"/>
              <a:t>numpy</a:t>
            </a:r>
            <a:r>
              <a:rPr lang="en-US" dirty="0"/>
              <a:t> as </a:t>
            </a:r>
            <a:r>
              <a:rPr lang="en-US" dirty="0" err="1"/>
              <a:t>np</a:t>
            </a:r>
            <a:r>
              <a:rPr lang="en-US" dirty="0"/>
              <a:t> </a:t>
            </a:r>
            <a:endParaRPr lang="en-US" dirty="0" smtClean="0"/>
          </a:p>
          <a:p>
            <a:pPr marL="274320" lvl="1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arr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np.array</a:t>
            </a:r>
            <a:r>
              <a:rPr lang="en-US" dirty="0"/>
              <a:t>([5, 10, 15, 20, 25]) </a:t>
            </a:r>
            <a:endParaRPr lang="en-US" dirty="0" smtClean="0"/>
          </a:p>
          <a:p>
            <a:pPr marL="274320" lvl="1" indent="0">
              <a:buNone/>
            </a:pPr>
            <a:r>
              <a:rPr lang="en-US" dirty="0"/>
              <a:t>	</a:t>
            </a:r>
            <a:r>
              <a:rPr lang="en-US" dirty="0" smtClean="0"/>
              <a:t>print(</a:t>
            </a:r>
            <a:r>
              <a:rPr lang="en-US" dirty="0" err="1" smtClean="0"/>
              <a:t>arr</a:t>
            </a:r>
            <a:r>
              <a:rPr lang="en-US" dirty="0"/>
              <a:t>) </a:t>
            </a:r>
          </a:p>
          <a:p>
            <a:r>
              <a:rPr lang="en-US" b="1" dirty="0" smtClean="0"/>
              <a:t>Expected </a:t>
            </a:r>
            <a:r>
              <a:rPr lang="en-US" b="1" dirty="0"/>
              <a:t>Output (Example)</a:t>
            </a:r>
          </a:p>
          <a:p>
            <a:pPr lvl="1"/>
            <a:r>
              <a:rPr lang="en-US" dirty="0"/>
              <a:t>[ 5 10 15 20 25 ] Sum: 75 Mean: 15.0 Max: 25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26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TASK 2: Pandas </a:t>
            </a:r>
            <a:r>
              <a:rPr lang="en-US" b="1" dirty="0" err="1"/>
              <a:t>DataFrame</a:t>
            </a:r>
            <a:r>
              <a:rPr lang="en-US" b="1" dirty="0"/>
              <a:t> (Tables</a:t>
            </a:r>
            <a:r>
              <a:rPr lang="en-US" b="1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371600"/>
            <a:ext cx="8503920" cy="5105400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Objective</a:t>
            </a:r>
            <a:endParaRPr lang="en-US" b="1" dirty="0"/>
          </a:p>
          <a:p>
            <a:pPr lvl="1"/>
            <a:r>
              <a:rPr lang="en-US" dirty="0"/>
              <a:t>Work with </a:t>
            </a:r>
            <a:r>
              <a:rPr lang="en-US" b="1" dirty="0"/>
              <a:t>tabular data</a:t>
            </a:r>
            <a:r>
              <a:rPr lang="en-US" dirty="0"/>
              <a:t> (rows &amp; columns) like Excel.</a:t>
            </a:r>
          </a:p>
          <a:p>
            <a:r>
              <a:rPr lang="en-US" b="1" dirty="0" smtClean="0"/>
              <a:t>Task</a:t>
            </a:r>
            <a:endParaRPr lang="en-US" b="1" dirty="0"/>
          </a:p>
          <a:p>
            <a:pPr lvl="1"/>
            <a:r>
              <a:rPr lang="en-US" dirty="0"/>
              <a:t>Create a </a:t>
            </a:r>
            <a:r>
              <a:rPr lang="en-US" dirty="0" err="1"/>
              <a:t>DataFrame</a:t>
            </a:r>
            <a:r>
              <a:rPr lang="en-US" dirty="0"/>
              <a:t> with:</a:t>
            </a:r>
          </a:p>
          <a:p>
            <a:pPr lvl="2"/>
            <a:r>
              <a:rPr lang="en-US" dirty="0"/>
              <a:t>Student Name</a:t>
            </a:r>
          </a:p>
          <a:p>
            <a:pPr lvl="2"/>
            <a:r>
              <a:rPr lang="en-US" dirty="0"/>
              <a:t>Age</a:t>
            </a:r>
          </a:p>
          <a:p>
            <a:pPr lvl="2"/>
            <a:r>
              <a:rPr lang="en-US" dirty="0"/>
              <a:t>Marks</a:t>
            </a:r>
          </a:p>
          <a:p>
            <a:pPr lvl="1"/>
            <a:r>
              <a:rPr lang="en-US" dirty="0"/>
              <a:t>Print the </a:t>
            </a:r>
            <a:r>
              <a:rPr lang="en-US" dirty="0" err="1"/>
              <a:t>DataFrame</a:t>
            </a:r>
            <a:endParaRPr lang="en-US" dirty="0"/>
          </a:p>
          <a:p>
            <a:pPr lvl="1"/>
            <a:r>
              <a:rPr lang="en-US" dirty="0"/>
              <a:t>Display only the </a:t>
            </a:r>
            <a:r>
              <a:rPr lang="en-US" b="1" dirty="0"/>
              <a:t>Marks</a:t>
            </a:r>
            <a:r>
              <a:rPr lang="en-US" dirty="0"/>
              <a:t> column</a:t>
            </a:r>
          </a:p>
          <a:p>
            <a:r>
              <a:rPr lang="en-US" b="1" dirty="0" smtClean="0"/>
              <a:t>Starter </a:t>
            </a:r>
            <a:r>
              <a:rPr lang="en-US" b="1" dirty="0"/>
              <a:t>Code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import </a:t>
            </a:r>
            <a:r>
              <a:rPr lang="en-US" dirty="0"/>
              <a:t>pandas as </a:t>
            </a:r>
            <a:r>
              <a:rPr lang="en-US" dirty="0" err="1"/>
              <a:t>pd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data </a:t>
            </a:r>
            <a:r>
              <a:rPr lang="en-US" dirty="0"/>
              <a:t>= </a:t>
            </a:r>
          </a:p>
          <a:p>
            <a:pPr marL="0" indent="0">
              <a:buNone/>
            </a:pPr>
            <a:r>
              <a:rPr lang="en-US" dirty="0" smtClean="0"/>
              <a:t>		{ </a:t>
            </a:r>
            <a:r>
              <a:rPr lang="en-US" dirty="0"/>
              <a:t>"Name": ["Ali", "Sara", "Ahmed"], "Age": [20, </a:t>
            </a:r>
            <a:r>
              <a:rPr lang="en-US" dirty="0" smtClean="0"/>
              <a:t>			21</a:t>
            </a:r>
            <a:r>
              <a:rPr lang="en-US" dirty="0"/>
              <a:t>, 22],  </a:t>
            </a:r>
            <a:r>
              <a:rPr lang="en-US" dirty="0" smtClean="0"/>
              <a:t>"</a:t>
            </a:r>
            <a:r>
              <a:rPr lang="en-US" dirty="0"/>
              <a:t>Marks": [85, 90, 78] }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	</a:t>
            </a:r>
            <a:r>
              <a:rPr lang="en-US" dirty="0" err="1" smtClean="0"/>
              <a:t>df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pd.DataFrame</a:t>
            </a:r>
            <a:r>
              <a:rPr lang="en-US" dirty="0"/>
              <a:t>(data)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print(</a:t>
            </a:r>
            <a:r>
              <a:rPr lang="en-US" dirty="0" err="1" smtClean="0"/>
              <a:t>df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1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Expected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		Name  	Age  		Marks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0    	Ali   		20     		85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1   	Sara  	 	21     		90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2  	Ahmed   	22     		78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16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TASK 3: Data Manipulation (Cleaning &amp; Filtering</a:t>
            </a:r>
            <a:r>
              <a:rPr lang="en-US" b="1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Objective</a:t>
            </a:r>
            <a:endParaRPr lang="en-US" b="1" dirty="0"/>
          </a:p>
          <a:p>
            <a:pPr lvl="1"/>
            <a:r>
              <a:rPr lang="en-US" dirty="0"/>
              <a:t>Prepare data </a:t>
            </a:r>
            <a:r>
              <a:rPr lang="en-US" b="1" dirty="0"/>
              <a:t>before training ML models</a:t>
            </a:r>
            <a:r>
              <a:rPr lang="en-US" dirty="0"/>
              <a:t>.</a:t>
            </a:r>
          </a:p>
          <a:p>
            <a:r>
              <a:rPr lang="en-US" b="1" dirty="0" smtClean="0"/>
              <a:t> </a:t>
            </a:r>
            <a:r>
              <a:rPr lang="en-US" b="1" dirty="0"/>
              <a:t>Task</a:t>
            </a:r>
          </a:p>
          <a:p>
            <a:pPr lvl="1"/>
            <a:r>
              <a:rPr lang="en-US" dirty="0"/>
              <a:t>Using the previous </a:t>
            </a:r>
            <a:r>
              <a:rPr lang="en-US" dirty="0" err="1"/>
              <a:t>DataFrame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Filter students with </a:t>
            </a:r>
            <a:r>
              <a:rPr lang="en-US" b="1" dirty="0"/>
              <a:t>Marks &gt; 80</a:t>
            </a:r>
            <a:endParaRPr lang="en-US" dirty="0"/>
          </a:p>
          <a:p>
            <a:pPr lvl="1"/>
            <a:r>
              <a:rPr lang="en-US" dirty="0"/>
              <a:t>Sort students by </a:t>
            </a:r>
            <a:r>
              <a:rPr lang="en-US" b="1" dirty="0"/>
              <a:t>Marks</a:t>
            </a:r>
            <a:endParaRPr lang="en-US" dirty="0"/>
          </a:p>
          <a:p>
            <a:pPr lvl="1"/>
            <a:r>
              <a:rPr lang="en-US" dirty="0"/>
              <a:t>Add a new column </a:t>
            </a:r>
            <a:r>
              <a:rPr lang="en-US" b="1" dirty="0"/>
              <a:t>Result</a:t>
            </a:r>
            <a:endParaRPr lang="en-US" dirty="0"/>
          </a:p>
          <a:p>
            <a:pPr lvl="1"/>
            <a:r>
              <a:rPr lang="en-US" dirty="0"/>
              <a:t>Pass if Marks ≥ 80</a:t>
            </a:r>
          </a:p>
          <a:p>
            <a:pPr lvl="1"/>
            <a:r>
              <a:rPr lang="en-US" dirty="0"/>
              <a:t>Fail otherwise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94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IN DAILY </a:t>
            </a:r>
            <a:r>
              <a:rPr lang="en-US" dirty="0" smtClean="0"/>
              <a:t>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/>
              <a:t>AI in Our Daily Life</a:t>
            </a:r>
          </a:p>
          <a:p>
            <a:pPr lvl="1"/>
            <a:r>
              <a:rPr lang="en-US" dirty="0"/>
              <a:t>Google Maps → best route</a:t>
            </a:r>
          </a:p>
          <a:p>
            <a:pPr lvl="1"/>
            <a:r>
              <a:rPr lang="en-US" dirty="0" smtClean="0"/>
              <a:t>YouTube/Netflix </a:t>
            </a:r>
            <a:r>
              <a:rPr lang="en-US" dirty="0"/>
              <a:t>→ recommendations</a:t>
            </a:r>
          </a:p>
          <a:p>
            <a:pPr lvl="1"/>
            <a:r>
              <a:rPr lang="en-US" dirty="0"/>
              <a:t>Mobile Face Unlock</a:t>
            </a:r>
          </a:p>
          <a:p>
            <a:pPr lvl="1"/>
            <a:r>
              <a:rPr lang="en-US" dirty="0"/>
              <a:t>Email Spam Filter</a:t>
            </a:r>
          </a:p>
          <a:p>
            <a:pPr lvl="1"/>
            <a:r>
              <a:rPr lang="en-US" dirty="0" err="1" smtClean="0"/>
              <a:t>Chatbots</a:t>
            </a:r>
            <a:endParaRPr lang="en-US" dirty="0" smtClean="0"/>
          </a:p>
          <a:p>
            <a:r>
              <a:rPr lang="en-US" dirty="0" smtClean="0"/>
              <a:t>       </a:t>
            </a:r>
            <a:r>
              <a:rPr lang="en-US" b="1" dirty="0" smtClean="0"/>
              <a:t>Reality </a:t>
            </a:r>
            <a:r>
              <a:rPr lang="en-US" b="1" dirty="0"/>
              <a:t>Check: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You already use AI </a:t>
            </a:r>
            <a:r>
              <a:rPr lang="en-US" b="1" dirty="0"/>
              <a:t>every day</a:t>
            </a:r>
            <a:endParaRPr lang="en-US" dirty="0"/>
          </a:p>
          <a:p>
            <a:endParaRPr lang="en-US" dirty="0"/>
          </a:p>
        </p:txBody>
      </p:sp>
      <p:pic>
        <p:nvPicPr>
          <p:cNvPr id="2052" name="Picture 4" descr="Face recognition on new phones easily spoofed with a printed photo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199" y="4524375"/>
            <a:ext cx="2209800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n 3"/>
          <p:cNvSpPr/>
          <p:nvPr/>
        </p:nvSpPr>
        <p:spPr>
          <a:xfrm>
            <a:off x="533400" y="4062980"/>
            <a:ext cx="685800" cy="428625"/>
          </a:xfrm>
          <a:prstGeom prst="su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Building a Netflix Recommendation System | by Priya Varshini G | Analytics  Vidhya | Mediu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819400"/>
            <a:ext cx="22098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ow to Use the New AI-Powered Features on Google Map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199" y="1476375"/>
            <a:ext cx="22098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22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import pandas as </a:t>
            </a:r>
            <a:r>
              <a:rPr lang="en-US" dirty="0" err="1"/>
              <a:t>pd</a:t>
            </a:r>
            <a:endParaRPr lang="en-US" dirty="0"/>
          </a:p>
          <a:p>
            <a:r>
              <a:rPr lang="en-US" dirty="0" err="1" smtClean="0"/>
              <a:t>df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pd.read_csv</a:t>
            </a:r>
            <a:r>
              <a:rPr lang="en-US" dirty="0"/>
              <a:t>("data/StudentsPerformance.csv")</a:t>
            </a:r>
          </a:p>
          <a:p>
            <a:r>
              <a:rPr lang="en-US" dirty="0"/>
              <a:t>print(</a:t>
            </a:r>
            <a:r>
              <a:rPr lang="en-US" dirty="0" err="1"/>
              <a:t>df.head</a:t>
            </a:r>
            <a:r>
              <a:rPr lang="en-US" dirty="0"/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229935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</a:t>
            </a:r>
            <a:r>
              <a:rPr lang="en-US" dirty="0" err="1"/>
              <a:t>vs</a:t>
            </a:r>
            <a:r>
              <a:rPr lang="en-US" dirty="0"/>
              <a:t> ML </a:t>
            </a:r>
            <a:r>
              <a:rPr lang="en-US" dirty="0" err="1"/>
              <a:t>vs</a:t>
            </a:r>
            <a:r>
              <a:rPr lang="en-US" dirty="0"/>
              <a:t> DL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en-US" dirty="0" err="1"/>
              <a:t>GenAI</a:t>
            </a:r>
            <a:r>
              <a:rPr lang="en-US" dirty="0"/>
              <a:t> (CORE CONCEPT)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/>
              <a:t>Relationship Between AI, ML, DL &amp; </a:t>
            </a:r>
            <a:r>
              <a:rPr lang="en-US" b="1" dirty="0" err="1"/>
              <a:t>GenAI</a:t>
            </a:r>
            <a:endParaRPr lang="en-US" b="1" dirty="0"/>
          </a:p>
          <a:p>
            <a:pPr lvl="1"/>
            <a:r>
              <a:rPr lang="en-US" b="1" dirty="0"/>
              <a:t>AI</a:t>
            </a:r>
            <a:r>
              <a:rPr lang="en-US" dirty="0"/>
              <a:t> → Goal (intelligence)</a:t>
            </a:r>
          </a:p>
          <a:p>
            <a:pPr lvl="1"/>
            <a:r>
              <a:rPr lang="en-US" b="1" dirty="0"/>
              <a:t>ML</a:t>
            </a:r>
            <a:r>
              <a:rPr lang="en-US" dirty="0"/>
              <a:t> → Learning from data</a:t>
            </a:r>
          </a:p>
          <a:p>
            <a:pPr lvl="1"/>
            <a:r>
              <a:rPr lang="en-US" b="1" dirty="0"/>
              <a:t>DL</a:t>
            </a:r>
            <a:r>
              <a:rPr lang="en-US" dirty="0"/>
              <a:t> → Neural networks</a:t>
            </a:r>
          </a:p>
          <a:p>
            <a:pPr lvl="1"/>
            <a:r>
              <a:rPr lang="en-US" b="1" dirty="0" err="1"/>
              <a:t>GenAI</a:t>
            </a:r>
            <a:r>
              <a:rPr lang="en-US" dirty="0"/>
              <a:t> → Content creation</a:t>
            </a:r>
          </a:p>
          <a:p>
            <a:r>
              <a:rPr lang="en-US" dirty="0" smtClean="0"/>
              <a:t>        </a:t>
            </a:r>
            <a:r>
              <a:rPr lang="en-US" b="1" dirty="0" smtClean="0"/>
              <a:t>Hierarchy</a:t>
            </a:r>
            <a:r>
              <a:rPr lang="en-US" b="1" dirty="0"/>
              <a:t>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AI ⟶ ML ⟶ DL ⟶ </a:t>
            </a:r>
            <a:r>
              <a:rPr lang="en-US" dirty="0" err="1"/>
              <a:t>GenAI</a:t>
            </a:r>
            <a:endParaRPr lang="en-US" dirty="0"/>
          </a:p>
        </p:txBody>
      </p:sp>
      <p:pic>
        <p:nvPicPr>
          <p:cNvPr id="3074" name="Picture 2" descr="The nested hierarchy of artificial intelligence (AI), machine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675" y="2095500"/>
            <a:ext cx="4206922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own Ribbon 4"/>
          <p:cNvSpPr/>
          <p:nvPr/>
        </p:nvSpPr>
        <p:spPr>
          <a:xfrm>
            <a:off x="606757" y="3657600"/>
            <a:ext cx="685800" cy="457200"/>
          </a:xfrm>
          <a:prstGeom prst="ribb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70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IS MACHINE LEARNING</a:t>
            </a:r>
            <a:r>
              <a:rPr lang="en-US" b="1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ML allows </a:t>
            </a:r>
            <a:r>
              <a:rPr lang="en-US" b="1" dirty="0"/>
              <a:t>systems to:</a:t>
            </a:r>
          </a:p>
          <a:p>
            <a:pPr lvl="1"/>
            <a:r>
              <a:rPr lang="en-US" dirty="0"/>
              <a:t>Learn patterns from data</a:t>
            </a:r>
          </a:p>
          <a:p>
            <a:pPr lvl="1"/>
            <a:r>
              <a:rPr lang="en-US" dirty="0"/>
              <a:t>Improve automatically</a:t>
            </a:r>
          </a:p>
          <a:p>
            <a:pPr lvl="1"/>
            <a:r>
              <a:rPr lang="en-US" dirty="0"/>
              <a:t>Predict outcomes</a:t>
            </a:r>
          </a:p>
          <a:p>
            <a:r>
              <a:rPr lang="en-US" b="1" dirty="0"/>
              <a:t>Examples:</a:t>
            </a:r>
            <a:endParaRPr lang="en-US" dirty="0"/>
          </a:p>
          <a:p>
            <a:pPr lvl="1"/>
            <a:r>
              <a:rPr lang="en-US" dirty="0"/>
              <a:t>Student result prediction</a:t>
            </a:r>
          </a:p>
          <a:p>
            <a:pPr lvl="1"/>
            <a:r>
              <a:rPr lang="en-US" dirty="0"/>
              <a:t>Fraud detection</a:t>
            </a:r>
          </a:p>
          <a:p>
            <a:pPr lvl="1"/>
            <a:r>
              <a:rPr lang="en-US" dirty="0"/>
              <a:t>Disease prediction</a:t>
            </a:r>
          </a:p>
          <a:p>
            <a:endParaRPr lang="en-US" dirty="0"/>
          </a:p>
        </p:txBody>
      </p:sp>
      <p:pic>
        <p:nvPicPr>
          <p:cNvPr id="4098" name="Picture 2" descr="What is Machine Learning Model Training? | Opinosis Analyt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676400"/>
            <a:ext cx="4038600" cy="375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23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IS DEEP LEARNING</a:t>
            </a:r>
            <a:r>
              <a:rPr lang="en-US" b="1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DL </a:t>
            </a:r>
            <a:r>
              <a:rPr lang="en-US" dirty="0" smtClean="0"/>
              <a:t>Uses </a:t>
            </a:r>
            <a:r>
              <a:rPr lang="en-US" b="1" dirty="0"/>
              <a:t>Artificial Neural Networks</a:t>
            </a:r>
            <a:endParaRPr lang="en-US" dirty="0"/>
          </a:p>
          <a:p>
            <a:r>
              <a:rPr lang="en-US" dirty="0"/>
              <a:t>Works best with:</a:t>
            </a:r>
          </a:p>
          <a:p>
            <a:pPr lvl="1"/>
            <a:r>
              <a:rPr lang="en-US" dirty="0"/>
              <a:t>Images</a:t>
            </a:r>
          </a:p>
          <a:p>
            <a:pPr lvl="1"/>
            <a:r>
              <a:rPr lang="en-US" dirty="0"/>
              <a:t>Audio</a:t>
            </a:r>
          </a:p>
          <a:p>
            <a:pPr lvl="1"/>
            <a:r>
              <a:rPr lang="en-US" dirty="0"/>
              <a:t>Video</a:t>
            </a:r>
          </a:p>
          <a:p>
            <a:pPr lvl="1"/>
            <a:r>
              <a:rPr lang="en-US" dirty="0"/>
              <a:t>Text</a:t>
            </a:r>
          </a:p>
          <a:p>
            <a:r>
              <a:rPr lang="en-US" b="1" dirty="0"/>
              <a:t>Applications:</a:t>
            </a:r>
            <a:endParaRPr lang="en-US" dirty="0"/>
          </a:p>
          <a:p>
            <a:r>
              <a:rPr lang="en-US" dirty="0"/>
              <a:t>Face </a:t>
            </a:r>
            <a:r>
              <a:rPr lang="en-US" dirty="0" smtClean="0"/>
              <a:t>recognition</a:t>
            </a:r>
            <a:endParaRPr lang="en-US" dirty="0"/>
          </a:p>
          <a:p>
            <a:r>
              <a:rPr lang="en-US" dirty="0"/>
              <a:t>Speech recognition</a:t>
            </a:r>
          </a:p>
          <a:p>
            <a:r>
              <a:rPr lang="en-US" dirty="0"/>
              <a:t>Medical imaging</a:t>
            </a:r>
          </a:p>
          <a:p>
            <a:endParaRPr lang="en-US" dirty="0"/>
          </a:p>
        </p:txBody>
      </p:sp>
      <p:pic>
        <p:nvPicPr>
          <p:cNvPr id="5122" name="Picture 2" descr="Training Deep Neural Networks. Deep Learning Accessories | by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965491"/>
            <a:ext cx="4876800" cy="253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Beginner's Guide: Image Recognition And Deep Learning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4369558"/>
            <a:ext cx="39624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32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WHAT </a:t>
            </a:r>
            <a:r>
              <a:rPr lang="en-US" b="1" dirty="0"/>
              <a:t>IS GENERATIVE AI</a:t>
            </a:r>
            <a:r>
              <a:rPr lang="en-US" b="1" dirty="0" smtClean="0"/>
              <a:t>?</a:t>
            </a:r>
            <a:endParaRPr lang="en-US" dirty="0"/>
          </a:p>
        </p:txBody>
      </p:sp>
      <p:pic>
        <p:nvPicPr>
          <p:cNvPr id="6150" name="Picture 6" descr="AI Code Generation Models: The Big Li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409" y="2057400"/>
            <a:ext cx="4343400" cy="237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3048" y="1447800"/>
            <a:ext cx="8303752" cy="4800600"/>
          </a:xfrm>
        </p:spPr>
        <p:txBody>
          <a:bodyPr>
            <a:normAutofit/>
          </a:bodyPr>
          <a:lstStyle/>
          <a:p>
            <a:r>
              <a:rPr lang="en-US" dirty="0" smtClean="0"/>
              <a:t>Generative </a:t>
            </a:r>
            <a:r>
              <a:rPr lang="en-US" dirty="0"/>
              <a:t>AI can </a:t>
            </a:r>
            <a:r>
              <a:rPr lang="en-US" b="1" dirty="0"/>
              <a:t>create new content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Text</a:t>
            </a:r>
          </a:p>
          <a:p>
            <a:pPr lvl="1"/>
            <a:r>
              <a:rPr lang="en-US" dirty="0"/>
              <a:t>Images</a:t>
            </a:r>
          </a:p>
          <a:p>
            <a:pPr lvl="1"/>
            <a:r>
              <a:rPr lang="en-US" dirty="0"/>
              <a:t>Code</a:t>
            </a:r>
          </a:p>
          <a:p>
            <a:pPr lvl="1"/>
            <a:r>
              <a:rPr lang="en-US" dirty="0"/>
              <a:t>Audio</a:t>
            </a:r>
          </a:p>
          <a:p>
            <a:pPr lvl="1"/>
            <a:r>
              <a:rPr lang="en-US" dirty="0"/>
              <a:t>Video</a:t>
            </a:r>
          </a:p>
          <a:p>
            <a:pPr marL="0" indent="0">
              <a:buNone/>
            </a:pPr>
            <a:r>
              <a:rPr lang="en-US" dirty="0" smtClean="0"/>
              <a:t>         </a:t>
            </a:r>
            <a:r>
              <a:rPr lang="en-US" b="1" dirty="0" smtClean="0"/>
              <a:t>Key </a:t>
            </a:r>
            <a:r>
              <a:rPr lang="en-US" b="1" dirty="0"/>
              <a:t>Difference: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Traditional </a:t>
            </a:r>
            <a:r>
              <a:rPr lang="en-US" dirty="0"/>
              <a:t>AI predicts, </a:t>
            </a:r>
            <a:r>
              <a:rPr lang="en-US" b="1" dirty="0" err="1"/>
              <a:t>GenAI</a:t>
            </a:r>
            <a:r>
              <a:rPr lang="en-US" b="1" dirty="0"/>
              <a:t> </a:t>
            </a:r>
            <a:r>
              <a:rPr lang="en-US" b="1" dirty="0" smtClean="0"/>
              <a:t>creates</a:t>
            </a:r>
            <a:endParaRPr lang="en-US" dirty="0"/>
          </a:p>
        </p:txBody>
      </p:sp>
      <p:sp>
        <p:nvSpPr>
          <p:cNvPr id="6" name="5-Point Star 5"/>
          <p:cNvSpPr/>
          <p:nvPr/>
        </p:nvSpPr>
        <p:spPr>
          <a:xfrm>
            <a:off x="677840" y="4000500"/>
            <a:ext cx="304800" cy="304800"/>
          </a:xfrm>
          <a:prstGeom prst="star5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54" name="Picture 10" descr="What is Generative AI &amp; How It Works? | K21Academ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809130"/>
            <a:ext cx="5941896" cy="144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12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AI (TIMELINE)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295400"/>
            <a:ext cx="8503920" cy="5105400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1950 </a:t>
            </a:r>
            <a:r>
              <a:rPr lang="en-US" b="1" dirty="0"/>
              <a:t>– Can Machines Think?</a:t>
            </a:r>
          </a:p>
          <a:p>
            <a:pPr lvl="1"/>
            <a:r>
              <a:rPr lang="en-US" dirty="0"/>
              <a:t>Alan Turing proposes the </a:t>
            </a:r>
            <a:r>
              <a:rPr lang="en-US" b="1" dirty="0"/>
              <a:t>Turing Test</a:t>
            </a:r>
            <a:endParaRPr lang="en-US" dirty="0"/>
          </a:p>
          <a:p>
            <a:pPr lvl="1"/>
            <a:r>
              <a:rPr lang="en-US" dirty="0"/>
              <a:t>Goal: test machine intelligence</a:t>
            </a:r>
          </a:p>
          <a:p>
            <a:r>
              <a:rPr lang="en-US" b="1" dirty="0"/>
              <a:t>1956 – Birth of AI</a:t>
            </a:r>
          </a:p>
          <a:p>
            <a:pPr lvl="1"/>
            <a:r>
              <a:rPr lang="en-US" dirty="0"/>
              <a:t>Term </a:t>
            </a:r>
            <a:r>
              <a:rPr lang="en-US" b="1" dirty="0"/>
              <a:t>Artificial Intelligence</a:t>
            </a:r>
            <a:r>
              <a:rPr lang="en-US" dirty="0"/>
              <a:t> introduced</a:t>
            </a:r>
          </a:p>
          <a:p>
            <a:pPr lvl="1"/>
            <a:r>
              <a:rPr lang="en-US" dirty="0"/>
              <a:t>AI becomes a research field</a:t>
            </a:r>
          </a:p>
          <a:p>
            <a:r>
              <a:rPr lang="en-US" b="1" dirty="0"/>
              <a:t>1960s–70s – Rule-Based AI</a:t>
            </a:r>
          </a:p>
          <a:p>
            <a:pPr lvl="1"/>
            <a:r>
              <a:rPr lang="en-US" dirty="0"/>
              <a:t>Machines follow fixed rules</a:t>
            </a:r>
          </a:p>
          <a:p>
            <a:pPr lvl="1"/>
            <a:r>
              <a:rPr lang="en-US" dirty="0"/>
              <a:t>No learning from data</a:t>
            </a:r>
          </a:p>
          <a:p>
            <a:pPr lvl="1"/>
            <a:r>
              <a:rPr lang="en-US" dirty="0"/>
              <a:t>Example: early </a:t>
            </a:r>
            <a:r>
              <a:rPr lang="en-US" dirty="0" err="1"/>
              <a:t>chatbots</a:t>
            </a:r>
            <a:r>
              <a:rPr lang="en-US" dirty="0"/>
              <a:t> (ELIZA)</a:t>
            </a:r>
          </a:p>
          <a:p>
            <a:r>
              <a:rPr lang="en-US" b="1" dirty="0"/>
              <a:t>1970s–90s – AI Winter</a:t>
            </a:r>
          </a:p>
          <a:p>
            <a:pPr lvl="1"/>
            <a:r>
              <a:rPr lang="en-US" dirty="0"/>
              <a:t>Limited data &amp; computing power</a:t>
            </a:r>
          </a:p>
          <a:p>
            <a:pPr lvl="1"/>
            <a:r>
              <a:rPr lang="en-US" dirty="0"/>
              <a:t>Funding and progress slow down</a:t>
            </a:r>
          </a:p>
          <a:p>
            <a:r>
              <a:rPr lang="en-US" b="1" dirty="0"/>
              <a:t>1997 – First Major Breakthrough</a:t>
            </a:r>
          </a:p>
          <a:p>
            <a:pPr lvl="1"/>
            <a:r>
              <a:rPr lang="en-US" b="1" dirty="0"/>
              <a:t>IBM Deep Blue</a:t>
            </a:r>
            <a:r>
              <a:rPr lang="en-US" dirty="0"/>
              <a:t> defeats world chess </a:t>
            </a:r>
            <a:r>
              <a:rPr lang="en-US" dirty="0" smtClean="0"/>
              <a:t>champion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</a:t>
            </a:r>
            <a:r>
              <a:rPr lang="en-US" i="1" dirty="0" smtClean="0"/>
              <a:t>AI </a:t>
            </a:r>
            <a:r>
              <a:rPr lang="en-US" i="1" dirty="0"/>
              <a:t>started as an idea, struggled, then proved itself</a:t>
            </a:r>
            <a:endParaRPr lang="en-US" dirty="0"/>
          </a:p>
          <a:p>
            <a:endParaRPr lang="en-US" dirty="0"/>
          </a:p>
        </p:txBody>
      </p:sp>
      <p:sp>
        <p:nvSpPr>
          <p:cNvPr id="4" name="Cloud Callout 3"/>
          <p:cNvSpPr/>
          <p:nvPr/>
        </p:nvSpPr>
        <p:spPr>
          <a:xfrm>
            <a:off x="762000" y="5764473"/>
            <a:ext cx="533400" cy="425924"/>
          </a:xfrm>
          <a:prstGeom prst="cloud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Turing test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799" y="1676400"/>
            <a:ext cx="2943225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60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Modern AI &amp; Generative AI Era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295400"/>
            <a:ext cx="8503920" cy="5257800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AI in Daily Life &amp; Creativity (2010–Present)</a:t>
            </a:r>
          </a:p>
          <a:p>
            <a:r>
              <a:rPr lang="en-US" b="1" dirty="0"/>
              <a:t>2010s – Rise of Machine Learning &amp; Deep Learning</a:t>
            </a:r>
          </a:p>
          <a:p>
            <a:pPr lvl="1"/>
            <a:r>
              <a:rPr lang="en-US" dirty="0"/>
              <a:t>Better data + GPUs</a:t>
            </a:r>
          </a:p>
          <a:p>
            <a:pPr lvl="1"/>
            <a:r>
              <a:rPr lang="en-US" dirty="0"/>
              <a:t>AI learns from experience</a:t>
            </a:r>
          </a:p>
          <a:p>
            <a:pPr lvl="1"/>
            <a:r>
              <a:rPr lang="en-US" dirty="0"/>
              <a:t>Used in:</a:t>
            </a:r>
          </a:p>
          <a:p>
            <a:pPr lvl="2"/>
            <a:r>
              <a:rPr lang="en-US" dirty="0"/>
              <a:t>Face recognition</a:t>
            </a:r>
          </a:p>
          <a:p>
            <a:pPr lvl="2"/>
            <a:r>
              <a:rPr lang="en-US" dirty="0"/>
              <a:t>Recommendations</a:t>
            </a:r>
          </a:p>
          <a:p>
            <a:pPr lvl="2"/>
            <a:r>
              <a:rPr lang="en-US" dirty="0"/>
              <a:t>Medical imaging</a:t>
            </a:r>
          </a:p>
          <a:p>
            <a:r>
              <a:rPr lang="en-US" b="1" dirty="0"/>
              <a:t>AI Enters Homes</a:t>
            </a:r>
          </a:p>
          <a:p>
            <a:pPr lvl="1"/>
            <a:r>
              <a:rPr lang="en-US" dirty="0" err="1"/>
              <a:t>Siri</a:t>
            </a:r>
            <a:r>
              <a:rPr lang="en-US" dirty="0"/>
              <a:t>, </a:t>
            </a:r>
            <a:r>
              <a:rPr lang="en-US" dirty="0" err="1"/>
              <a:t>Alexa</a:t>
            </a:r>
            <a:r>
              <a:rPr lang="en-US" dirty="0"/>
              <a:t>, Google Assistant</a:t>
            </a:r>
          </a:p>
          <a:p>
            <a:pPr lvl="1"/>
            <a:r>
              <a:rPr lang="en-US" dirty="0"/>
              <a:t>Smart devices &amp; automation</a:t>
            </a:r>
          </a:p>
          <a:p>
            <a:r>
              <a:rPr lang="en-US" b="1" dirty="0"/>
              <a:t>2020s – Generative AI Era</a:t>
            </a:r>
          </a:p>
          <a:p>
            <a:pPr lvl="1"/>
            <a:r>
              <a:rPr lang="en-US" dirty="0"/>
              <a:t>AI creates </a:t>
            </a:r>
            <a:r>
              <a:rPr lang="en-US" b="1" dirty="0"/>
              <a:t>text, images, code</a:t>
            </a:r>
            <a:endParaRPr lang="en-US" dirty="0"/>
          </a:p>
          <a:p>
            <a:pPr lvl="1"/>
            <a:r>
              <a:rPr lang="en-US" dirty="0" err="1"/>
              <a:t>Chatbots</a:t>
            </a:r>
            <a:r>
              <a:rPr lang="en-US" dirty="0"/>
              <a:t> &amp; content generation</a:t>
            </a:r>
          </a:p>
          <a:p>
            <a:pPr lvl="1"/>
            <a:r>
              <a:rPr lang="en-US" dirty="0"/>
              <a:t>Foundation models &amp; LLMs</a:t>
            </a:r>
          </a:p>
          <a:p>
            <a:r>
              <a:rPr lang="en-US" dirty="0" smtClean="0"/>
              <a:t> </a:t>
            </a:r>
            <a:r>
              <a:rPr lang="en-US" b="1" dirty="0"/>
              <a:t>Key Shift: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➡️ From </a:t>
            </a:r>
            <a:r>
              <a:rPr lang="en-US" i="1" dirty="0"/>
              <a:t>predicting</a:t>
            </a:r>
            <a:r>
              <a:rPr lang="en-US" dirty="0"/>
              <a:t> → to </a:t>
            </a:r>
            <a:r>
              <a:rPr lang="en-US" i="1" dirty="0"/>
              <a:t>creating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5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317</TotalTime>
  <Words>827</Words>
  <Application>Microsoft Office PowerPoint</Application>
  <PresentationFormat>On-screen Show (4:3)</PresentationFormat>
  <Paragraphs>232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Civic</vt:lpstr>
      <vt:lpstr>AI &amp; Machine Learning</vt:lpstr>
      <vt:lpstr>What is Artificial Intelligence (AI)?</vt:lpstr>
      <vt:lpstr>AI IN DAILY LIFE</vt:lpstr>
      <vt:lpstr>AI vs ML vs DL vs GenAI (CORE CONCEPT)</vt:lpstr>
      <vt:lpstr>WHAT IS MACHINE LEARNING?</vt:lpstr>
      <vt:lpstr>WHAT IS DEEP LEARNING?</vt:lpstr>
      <vt:lpstr>WHAT IS GENERATIVE AI?</vt:lpstr>
      <vt:lpstr>EVOLUTION OF AI (TIMELINE)</vt:lpstr>
      <vt:lpstr>Modern AI &amp; Generative AI Era</vt:lpstr>
      <vt:lpstr>PowerPoint Presentation</vt:lpstr>
      <vt:lpstr>SIMPLE MCQs </vt:lpstr>
      <vt:lpstr>PowerPoint Presentation</vt:lpstr>
      <vt:lpstr>PowerPoint Presentation</vt:lpstr>
      <vt:lpstr>WHY AI IS BOOMING NOW?</vt:lpstr>
      <vt:lpstr>ML PROJECT LIFECYCLE</vt:lpstr>
      <vt:lpstr>TRADITIONAL AI vs GENERATIVE AI</vt:lpstr>
      <vt:lpstr>PowerPoint Presentation</vt:lpstr>
      <vt:lpstr>PowerPoint Presentation</vt:lpstr>
      <vt:lpstr>Python for AI &amp; Machine Learning</vt:lpstr>
      <vt:lpstr>Why Python is #1 for AI</vt:lpstr>
      <vt:lpstr>Your First AI Code</vt:lpstr>
      <vt:lpstr>Python Basics</vt:lpstr>
      <vt:lpstr>Python for Numbers – NumPy (Preview)</vt:lpstr>
      <vt:lpstr>Python for Tables – Pandas (Preview)</vt:lpstr>
      <vt:lpstr>Data Manipulation (Very Important)</vt:lpstr>
      <vt:lpstr>TASK 1: NumPy Arrays (Numbers)</vt:lpstr>
      <vt:lpstr>TASK 2: Pandas DataFrame (Tables)</vt:lpstr>
      <vt:lpstr>Expected Output</vt:lpstr>
      <vt:lpstr>TASK 3: Data Manipulation (Cleaning &amp; Filtering)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SIS</dc:creator>
  <cp:lastModifiedBy>SIS</cp:lastModifiedBy>
  <cp:revision>193</cp:revision>
  <dcterms:created xsi:type="dcterms:W3CDTF">2006-08-16T00:00:00Z</dcterms:created>
  <dcterms:modified xsi:type="dcterms:W3CDTF">2026-01-23T19:46:05Z</dcterms:modified>
</cp:coreProperties>
</file>